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84" r:id="rId3"/>
    <p:sldId id="292" r:id="rId4"/>
    <p:sldId id="285" r:id="rId5"/>
    <p:sldId id="286" r:id="rId6"/>
    <p:sldId id="287" r:id="rId7"/>
    <p:sldId id="288" r:id="rId8"/>
    <p:sldId id="289" r:id="rId9"/>
    <p:sldId id="290" r:id="rId10"/>
  </p:sldIdLst>
  <p:sldSz cx="9144000" cy="5143500" type="screen16x9"/>
  <p:notesSz cx="6858000" cy="9144000"/>
  <p:embeddedFontLst>
    <p:embeddedFont>
      <p:font typeface="Lato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bc67fd308_0_1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5bc67fd308_0_1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bc67fd308_0_1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bc67fd308_0_1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bdf80af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bdf80af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bc67fd308_0_17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bc67fd308_0_17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71bdf80af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71bdf80af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5ecd947ab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5ecd947ab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bc67fd308_0_19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5bc67fd308_0_19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sz="52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sz="52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sz="52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sz="52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sz="52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sz="52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sz="52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sz="52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sz="52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sz="28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Lato"/>
              <a:buNone/>
              <a:defRPr sz="12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Lato"/>
              <a:buNone/>
              <a:defRPr sz="12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Lato"/>
              <a:buNone/>
              <a:defRPr sz="12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Lato"/>
              <a:buNone/>
              <a:defRPr sz="12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Lato"/>
              <a:buNone/>
              <a:defRPr sz="12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Lato"/>
              <a:buNone/>
              <a:defRPr sz="12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Lato"/>
              <a:buNone/>
              <a:defRPr sz="12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Lato"/>
              <a:buNone/>
              <a:defRPr sz="12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Lato"/>
              <a:buNone/>
              <a:defRPr sz="12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  <a:defRPr>
                <a:latin typeface="Lato"/>
                <a:ea typeface="Lato"/>
                <a:cs typeface="Lato"/>
                <a:sym typeface="Lato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Lato"/>
              <a:buNone/>
              <a:defRPr sz="36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  <a:defRPr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○"/>
              <a:defRPr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■"/>
              <a:defRPr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  <a:defRPr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○"/>
              <a:defRPr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■"/>
              <a:defRPr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  <a:defRPr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○"/>
              <a:defRPr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Lato"/>
              <a:buChar char="■"/>
              <a:defRPr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 sz="1400">
                <a:latin typeface="Lato"/>
                <a:ea typeface="Lato"/>
                <a:cs typeface="Lato"/>
                <a:sym typeface="Lato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○"/>
              <a:defRPr sz="1200">
                <a:latin typeface="Lato"/>
                <a:ea typeface="Lato"/>
                <a:cs typeface="Lato"/>
                <a:sym typeface="Lato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■"/>
              <a:defRPr sz="1200">
                <a:latin typeface="Lato"/>
                <a:ea typeface="Lato"/>
                <a:cs typeface="Lato"/>
                <a:sym typeface="Lato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●"/>
              <a:defRPr sz="1200">
                <a:latin typeface="Lato"/>
                <a:ea typeface="Lato"/>
                <a:cs typeface="Lato"/>
                <a:sym typeface="Lato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○"/>
              <a:defRPr sz="1200">
                <a:latin typeface="Lato"/>
                <a:ea typeface="Lato"/>
                <a:cs typeface="Lato"/>
                <a:sym typeface="Lato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■"/>
              <a:defRPr sz="1200">
                <a:latin typeface="Lato"/>
                <a:ea typeface="Lato"/>
                <a:cs typeface="Lato"/>
                <a:sym typeface="Lato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●"/>
              <a:defRPr sz="1200">
                <a:latin typeface="Lato"/>
                <a:ea typeface="Lato"/>
                <a:cs typeface="Lato"/>
                <a:sym typeface="Lato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○"/>
              <a:defRPr sz="1200">
                <a:latin typeface="Lato"/>
                <a:ea typeface="Lato"/>
                <a:cs typeface="Lato"/>
                <a:sym typeface="Lato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Lato"/>
              <a:buChar char="■"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 sz="1400">
                <a:latin typeface="Lato"/>
                <a:ea typeface="Lato"/>
                <a:cs typeface="Lato"/>
                <a:sym typeface="Lato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○"/>
              <a:defRPr sz="1200">
                <a:latin typeface="Lato"/>
                <a:ea typeface="Lato"/>
                <a:cs typeface="Lato"/>
                <a:sym typeface="Lato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■"/>
              <a:defRPr sz="1200">
                <a:latin typeface="Lato"/>
                <a:ea typeface="Lato"/>
                <a:cs typeface="Lato"/>
                <a:sym typeface="Lato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●"/>
              <a:defRPr sz="1200">
                <a:latin typeface="Lato"/>
                <a:ea typeface="Lato"/>
                <a:cs typeface="Lato"/>
                <a:sym typeface="Lato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○"/>
              <a:defRPr sz="1200">
                <a:latin typeface="Lato"/>
                <a:ea typeface="Lato"/>
                <a:cs typeface="Lato"/>
                <a:sym typeface="Lato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■"/>
              <a:defRPr sz="1200">
                <a:latin typeface="Lato"/>
                <a:ea typeface="Lato"/>
                <a:cs typeface="Lato"/>
                <a:sym typeface="Lato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●"/>
              <a:defRPr sz="1200">
                <a:latin typeface="Lato"/>
                <a:ea typeface="Lato"/>
                <a:cs typeface="Lato"/>
                <a:sym typeface="Lato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○"/>
              <a:defRPr sz="1200">
                <a:latin typeface="Lato"/>
                <a:ea typeface="Lato"/>
                <a:cs typeface="Lato"/>
                <a:sym typeface="Lato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Lato"/>
              <a:buChar char="■"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sz="24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  <a:defRPr sz="1200">
                <a:latin typeface="Lato"/>
                <a:ea typeface="Lato"/>
                <a:cs typeface="Lato"/>
                <a:sym typeface="Lato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○"/>
              <a:defRPr sz="1200">
                <a:latin typeface="Lato"/>
                <a:ea typeface="Lato"/>
                <a:cs typeface="Lato"/>
                <a:sym typeface="Lato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■"/>
              <a:defRPr sz="1200">
                <a:latin typeface="Lato"/>
                <a:ea typeface="Lato"/>
                <a:cs typeface="Lato"/>
                <a:sym typeface="Lato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●"/>
              <a:defRPr sz="1200">
                <a:latin typeface="Lato"/>
                <a:ea typeface="Lato"/>
                <a:cs typeface="Lato"/>
                <a:sym typeface="Lato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○"/>
              <a:defRPr sz="1200">
                <a:latin typeface="Lato"/>
                <a:ea typeface="Lato"/>
                <a:cs typeface="Lato"/>
                <a:sym typeface="Lato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■"/>
              <a:defRPr sz="1200">
                <a:latin typeface="Lato"/>
                <a:ea typeface="Lato"/>
                <a:cs typeface="Lato"/>
                <a:sym typeface="Lato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●"/>
              <a:defRPr sz="1200">
                <a:latin typeface="Lato"/>
                <a:ea typeface="Lato"/>
                <a:cs typeface="Lato"/>
                <a:sym typeface="Lato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Lato"/>
              <a:buChar char="○"/>
              <a:defRPr sz="1200">
                <a:latin typeface="Lato"/>
                <a:ea typeface="Lato"/>
                <a:cs typeface="Lato"/>
                <a:sym typeface="Lato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Lato"/>
              <a:buChar char="■"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V_theme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"/>
              <a:buNone/>
              <a:defRPr sz="48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"/>
              <a:buNone/>
              <a:defRPr sz="48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"/>
              <a:buNone/>
              <a:defRPr sz="48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"/>
              <a:buNone/>
              <a:defRPr sz="48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"/>
              <a:buNone/>
              <a:defRPr sz="48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"/>
              <a:buNone/>
              <a:defRPr sz="48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"/>
              <a:buNone/>
              <a:defRPr sz="48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"/>
              <a:buNone/>
              <a:defRPr sz="48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"/>
              <a:buNone/>
              <a:defRPr sz="48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Lato"/>
              <a:buNone/>
              <a:defRPr sz="42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Lato"/>
              <a:buNone/>
              <a:defRPr sz="42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Lato"/>
              <a:buNone/>
              <a:defRPr sz="42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Lato"/>
              <a:buNone/>
              <a:defRPr sz="42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Lato"/>
              <a:buNone/>
              <a:defRPr sz="42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Lato"/>
              <a:buNone/>
              <a:defRPr sz="42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Lato"/>
              <a:buNone/>
              <a:defRPr sz="42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Lato"/>
              <a:buNone/>
              <a:defRPr sz="42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Lato"/>
              <a:buNone/>
              <a:defRPr sz="42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None/>
              <a:defRPr sz="21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None/>
              <a:defRPr sz="21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None/>
              <a:defRPr sz="21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None/>
              <a:defRPr sz="21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None/>
              <a:defRPr sz="21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None/>
              <a:defRPr sz="21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None/>
              <a:defRPr sz="21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None/>
              <a:defRPr sz="21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None/>
              <a:defRPr sz="21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  <a:defRPr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89750" y="4533975"/>
            <a:ext cx="1405150" cy="5228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hrominanc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3D464D"/>
                </a:solidFill>
                <a:latin typeface="Lato"/>
                <a:ea typeface="Lato"/>
                <a:cs typeface="Lato"/>
                <a:sym typeface="Lato"/>
              </a:rPr>
              <a:t>Computer Vision and Image Processing</a:t>
            </a:r>
            <a:endParaRPr sz="3200" dirty="0">
              <a:solidFill>
                <a:srgbClr val="3D464D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3D464D"/>
                </a:solidFill>
                <a:latin typeface="Lato"/>
                <a:ea typeface="Lato"/>
                <a:cs typeface="Lato"/>
                <a:sym typeface="Lato"/>
              </a:rPr>
              <a:t>Trigul 2</a:t>
            </a:r>
            <a:endParaRPr sz="3200" dirty="0">
              <a:solidFill>
                <a:srgbClr val="3D464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Color Spaces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6317673" y="4473500"/>
            <a:ext cx="2514627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latin typeface="Lato"/>
                <a:ea typeface="Lato"/>
                <a:cs typeface="Lato"/>
                <a:sym typeface="Lato"/>
              </a:rPr>
              <a:t>By Shai </a:t>
            </a:r>
            <a:r>
              <a:rPr lang="en" i="1" dirty="0" smtClean="0">
                <a:latin typeface="Lato"/>
                <a:ea typeface="Lato"/>
                <a:cs typeface="Lato"/>
                <a:sym typeface="Lato"/>
              </a:rPr>
              <a:t>Aharon</a:t>
            </a:r>
            <a:r>
              <a:rPr lang="en-US" i="1" dirty="0" smtClean="0">
                <a:latin typeface="Lato"/>
                <a:ea typeface="Lato"/>
                <a:cs typeface="Lato"/>
                <a:sym typeface="Lato"/>
              </a:rPr>
              <a:t> &amp; Moriya Bitton</a:t>
            </a:r>
            <a:endParaRPr i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spaces</a:t>
            </a:r>
            <a:endParaRPr/>
          </a:p>
        </p:txBody>
      </p:sp>
      <p:sp>
        <p:nvSpPr>
          <p:cNvPr id="258" name="Google Shape;258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There are a few ways to represent images, the most known is RGB. </a:t>
            </a:r>
            <a:br>
              <a:rPr lang="en" dirty="0"/>
            </a:br>
            <a:r>
              <a:rPr lang="en" dirty="0"/>
              <a:t>Each channel contains the intensity levels of one color (Red, Green or Blue)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59" name="Google Shape;25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884" y="2047547"/>
            <a:ext cx="3413733" cy="2299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1705" y="2591445"/>
            <a:ext cx="1961659" cy="1212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0454" y="1985432"/>
            <a:ext cx="1961659" cy="1212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20453" y="3533493"/>
            <a:ext cx="1961659" cy="12394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Chart, radar chart&#10;&#10;Description automatically generated">
            <a:extLst>
              <a:ext uri="{FF2B5EF4-FFF2-40B4-BE49-F238E27FC236}">
                <a16:creationId xmlns:a16="http://schemas.microsoft.com/office/drawing/2014/main" id="{E867CAFB-F074-4C7E-A07C-9EED60916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3685" y="346025"/>
            <a:ext cx="4255915" cy="444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915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spaces</a:t>
            </a:r>
            <a:endParaRPr/>
          </a:p>
        </p:txBody>
      </p:sp>
      <p:sp>
        <p:nvSpPr>
          <p:cNvPr id="268" name="Google Shape;268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7285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Other color spaces exist, each one has a different use.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YIQ former know as the NTSC color TV system.</a:t>
            </a:r>
            <a:endParaRPr dirty="0"/>
          </a:p>
          <a:p>
            <a:pPr marL="0" lvl="0" indent="0">
              <a:spcBef>
                <a:spcPts val="1600"/>
              </a:spcBef>
              <a:buNone/>
            </a:pPr>
            <a:r>
              <a:rPr lang="en" dirty="0"/>
              <a:t>The first channel (Y) is the intensity channel (luminance scale).</a:t>
            </a:r>
            <a:br>
              <a:rPr lang="en" dirty="0"/>
            </a:br>
            <a:r>
              <a:rPr lang="en" dirty="0"/>
              <a:t>Unlike the RGB, where the </a:t>
            </a:r>
            <a:r>
              <a:rPr lang="en" dirty="0">
                <a:solidFill>
                  <a:schemeClr val="dk1"/>
                </a:solidFill>
              </a:rPr>
              <a:t>intensity </a:t>
            </a:r>
            <a:r>
              <a:rPr lang="en" dirty="0"/>
              <a:t>is split across (encoded in)  all three channels.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The other two contain the </a:t>
            </a:r>
            <a:r>
              <a:rPr lang="en" dirty="0">
                <a:uFill>
                  <a:noFill/>
                </a:uFill>
                <a:hlinkClick r:id="rId3"/>
              </a:rPr>
              <a:t>chrominance</a:t>
            </a:r>
            <a:r>
              <a:rPr lang="en" dirty="0"/>
              <a:t> information.</a:t>
            </a:r>
            <a:br>
              <a:rPr lang="en" dirty="0"/>
            </a:br>
            <a:r>
              <a:rPr lang="en" dirty="0"/>
              <a:t>I: 	Orange &lt;-&gt; Blue</a:t>
            </a:r>
            <a:br>
              <a:rPr lang="en" dirty="0"/>
            </a:br>
            <a:r>
              <a:rPr lang="en" dirty="0"/>
              <a:t>Q:	Purple   &lt;-&gt; Green</a:t>
            </a:r>
            <a:endParaRPr dirty="0"/>
          </a:p>
        </p:txBody>
      </p:sp>
      <p:pic>
        <p:nvPicPr>
          <p:cNvPr id="269" name="Google Shape;26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6696" y="1194211"/>
            <a:ext cx="1115600" cy="3332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spaces</a:t>
            </a:r>
            <a:endParaRPr/>
          </a:p>
        </p:txBody>
      </p:sp>
      <p:sp>
        <p:nvSpPr>
          <p:cNvPr id="275" name="Google Shape;275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908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 I and the Q are roughly orthogonal thus spanning the whole color space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 human visual system is much more sensitive to changes in the I axis than in the Q axis, allowing the Q axis to be transmitted with less fidelity (bits), conserving bandwidth.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This color scheme was used to broadcast to old black &amp; white TV’s and new color TV’s at the same time, the old ones would just use the Y channel, while the new ones combined the other two to get a color image.</a:t>
            </a:r>
            <a:endParaRPr dirty="0"/>
          </a:p>
        </p:txBody>
      </p:sp>
      <p:pic>
        <p:nvPicPr>
          <p:cNvPr id="276" name="Google Shape;27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6696" y="1194211"/>
            <a:ext cx="1115600" cy="3332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Color spaces</a:t>
            </a:r>
            <a:endParaRPr dirty="0"/>
          </a:p>
        </p:txBody>
      </p:sp>
      <p:sp>
        <p:nvSpPr>
          <p:cNvPr id="282" name="Google Shape;282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9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Another common color space is HSV, which stands for</a:t>
            </a:r>
            <a:r>
              <a:rPr lang="en" dirty="0" smtClean="0"/>
              <a:t>:</a:t>
            </a:r>
            <a:br>
              <a:rPr lang="en" dirty="0" smtClean="0"/>
            </a:br>
            <a:r>
              <a:rPr lang="en" dirty="0"/>
              <a:t/>
            </a:r>
            <a:br>
              <a:rPr lang="en" dirty="0"/>
            </a:br>
            <a:r>
              <a:rPr lang="en" b="1" dirty="0"/>
              <a:t>H</a:t>
            </a:r>
            <a:r>
              <a:rPr lang="en" dirty="0"/>
              <a:t>ue - Color, Range[0,360)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/>
              <a:t>S</a:t>
            </a:r>
            <a:r>
              <a:rPr lang="en" dirty="0"/>
              <a:t>aturation - Strength of the color, [0,1]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 dirty="0"/>
              <a:t>V</a:t>
            </a:r>
            <a:r>
              <a:rPr lang="en" dirty="0"/>
              <a:t>alue - Brightness</a:t>
            </a:r>
            <a:r>
              <a:rPr lang="en" dirty="0">
                <a:solidFill>
                  <a:schemeClr val="dk1"/>
                </a:solidFill>
              </a:rPr>
              <a:t>, [0,1]</a:t>
            </a:r>
            <a:endParaRPr dirty="0"/>
          </a:p>
        </p:txBody>
      </p:sp>
      <p:pic>
        <p:nvPicPr>
          <p:cNvPr id="283" name="Google Shape;28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2025" y="1017725"/>
            <a:ext cx="4483324" cy="336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Color spaces</a:t>
            </a:r>
            <a:endParaRPr/>
          </a:p>
        </p:txBody>
      </p:sp>
      <p:pic>
        <p:nvPicPr>
          <p:cNvPr id="289" name="Google Shape;28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152475"/>
            <a:ext cx="3495675" cy="329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7363" y="2329825"/>
            <a:ext cx="5031835" cy="2175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HSV</a:t>
            </a:r>
            <a:endParaRPr/>
          </a:p>
        </p:txBody>
      </p:sp>
      <p:pic>
        <p:nvPicPr>
          <p:cNvPr id="296" name="Google Shape;29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850" y="1974138"/>
            <a:ext cx="2569850" cy="22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6600" y="1974150"/>
            <a:ext cx="2538619" cy="226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4133" y="1984775"/>
            <a:ext cx="2538618" cy="2244643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46"/>
          <p:cNvSpPr txBox="1"/>
          <p:nvPr/>
        </p:nvSpPr>
        <p:spPr>
          <a:xfrm>
            <a:off x="968100" y="1367175"/>
            <a:ext cx="1241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Hue</a:t>
            </a:r>
            <a:endParaRPr sz="2400"/>
          </a:p>
        </p:txBody>
      </p:sp>
      <p:sp>
        <p:nvSpPr>
          <p:cNvPr id="300" name="Google Shape;300;p46"/>
          <p:cNvSpPr txBox="1"/>
          <p:nvPr/>
        </p:nvSpPr>
        <p:spPr>
          <a:xfrm>
            <a:off x="3547254" y="1367175"/>
            <a:ext cx="1609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Saturation</a:t>
            </a:r>
            <a:r>
              <a:rPr lang="en" sz="1800">
                <a:solidFill>
                  <a:schemeClr val="dk2"/>
                </a:solidFill>
              </a:rPr>
              <a:t> </a:t>
            </a:r>
            <a:endParaRPr sz="2400"/>
          </a:p>
        </p:txBody>
      </p:sp>
      <p:sp>
        <p:nvSpPr>
          <p:cNvPr id="301" name="Google Shape;301;p46"/>
          <p:cNvSpPr txBox="1"/>
          <p:nvPr/>
        </p:nvSpPr>
        <p:spPr>
          <a:xfrm>
            <a:off x="6558691" y="1367175"/>
            <a:ext cx="1609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Value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spaces</a:t>
            </a:r>
            <a:endParaRPr/>
          </a:p>
        </p:txBody>
      </p:sp>
      <p:sp>
        <p:nvSpPr>
          <p:cNvPr id="307" name="Google Shape;307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9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HSV is very useful for when you need to get pixels within a certain color range, do to the fact that, </a:t>
            </a:r>
            <a:r>
              <a:rPr lang="en" dirty="0" smtClean="0"/>
              <a:t/>
            </a:r>
            <a:br>
              <a:rPr lang="en" dirty="0" smtClean="0"/>
            </a:br>
            <a:r>
              <a:rPr lang="en" dirty="0" smtClean="0"/>
              <a:t>unlike </a:t>
            </a:r>
            <a:r>
              <a:rPr lang="en" dirty="0"/>
              <a:t>RGB or YIQ and others, the color is on continuous spectrum.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 dirty="0"/>
              <a:t>For example:</a:t>
            </a:r>
            <a:r>
              <a:rPr lang="en" dirty="0"/>
              <a:t/>
            </a:r>
            <a:br>
              <a:rPr lang="en" dirty="0"/>
            </a:br>
            <a:r>
              <a:rPr lang="en" dirty="0"/>
              <a:t>Red values are ~ [-30,20]</a:t>
            </a:r>
            <a:endParaRPr dirty="0"/>
          </a:p>
        </p:txBody>
      </p:sp>
      <p:pic>
        <p:nvPicPr>
          <p:cNvPr id="308" name="Google Shape;30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2025" y="1017725"/>
            <a:ext cx="4483324" cy="336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321</Words>
  <Application>Microsoft Office PowerPoint</Application>
  <PresentationFormat>‫הצגה על המסך (16:9)</PresentationFormat>
  <Paragraphs>27</Paragraphs>
  <Slides>9</Slides>
  <Notes>8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2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2" baseType="lpstr">
      <vt:lpstr>Arial</vt:lpstr>
      <vt:lpstr>Lato</vt:lpstr>
      <vt:lpstr>Simple Light</vt:lpstr>
      <vt:lpstr>Computer Vision and Image Processing Trigul 2</vt:lpstr>
      <vt:lpstr>Color spaces</vt:lpstr>
      <vt:lpstr>מצגת של PowerPoint‏</vt:lpstr>
      <vt:lpstr>Color spaces</vt:lpstr>
      <vt:lpstr>Color spaces</vt:lpstr>
      <vt:lpstr>Color spaces</vt:lpstr>
      <vt:lpstr>Color spaces</vt:lpstr>
      <vt:lpstr>HSV</vt:lpstr>
      <vt:lpstr>Color spaces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 and Image Processing Trigul 1</dc:title>
  <cp:lastModifiedBy>moriya bitton</cp:lastModifiedBy>
  <cp:revision>9</cp:revision>
  <dcterms:modified xsi:type="dcterms:W3CDTF">2022-03-03T18:00:26Z</dcterms:modified>
</cp:coreProperties>
</file>